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66" r:id="rId5"/>
    <p:sldId id="267" r:id="rId6"/>
    <p:sldId id="268" r:id="rId7"/>
    <p:sldId id="270" r:id="rId8"/>
    <p:sldId id="260" r:id="rId9"/>
    <p:sldId id="269" r:id="rId10"/>
    <p:sldId id="271" r:id="rId11"/>
    <p:sldId id="262" r:id="rId12"/>
    <p:sldId id="263" r:id="rId13"/>
    <p:sldId id="264" r:id="rId14"/>
    <p:sldId id="272" r:id="rId15"/>
    <p:sldId id="275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8" autoAdjust="0"/>
    <p:restoredTop sz="94660"/>
  </p:normalViewPr>
  <p:slideViewPr>
    <p:cSldViewPr>
      <p:cViewPr>
        <p:scale>
          <a:sx n="80" d="100"/>
          <a:sy n="80" d="100"/>
        </p:scale>
        <p:origin x="-1014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FBF401-DE38-43B4-9D83-08139C5F3962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A4E5D-D775-4012-A2B7-759F315EB34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4"/>
            <a:ext cx="7772400" cy="4500594"/>
          </a:xfrm>
        </p:spPr>
        <p:txBody>
          <a:bodyPr>
            <a:normAutofit/>
          </a:bodyPr>
          <a:lstStyle/>
          <a:p>
            <a:pPr algn="ctr"/>
            <a:r>
              <a:rPr lang="ru-RU" sz="67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Эффективные формы физкультурно– оздоровительной работы в ДОУ и семье</a:t>
            </a:r>
            <a:r>
              <a:rPr lang="ru-RU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.</a:t>
            </a:r>
            <a:endParaRPr lang="ru-RU" dirty="0">
              <a:solidFill>
                <a:srgbClr val="FFFF00"/>
              </a:solidFill>
              <a:effectLst/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6512" y="5643578"/>
            <a:ext cx="2458774" cy="642942"/>
          </a:xfrm>
        </p:spPr>
        <p:txBody>
          <a:bodyPr>
            <a:norm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Музыкально-ритмическая деятельность  так же благотворно влияет на физическое развитие детей</a:t>
            </a:r>
          </a:p>
        </p:txBody>
      </p:sp>
      <p:pic>
        <p:nvPicPr>
          <p:cNvPr id="4" name="Рисунок 3" descr="DSC00299.JPG"/>
          <p:cNvPicPr>
            <a:picLocks noChangeAspect="1"/>
          </p:cNvPicPr>
          <p:nvPr/>
        </p:nvPicPr>
        <p:blipFill>
          <a:blip r:embed="rId2" cstate="print"/>
          <a:srcRect l="13281" t="23958" r="11718"/>
          <a:stretch>
            <a:fillRect/>
          </a:stretch>
        </p:blipFill>
        <p:spPr>
          <a:xfrm>
            <a:off x="357158" y="2000240"/>
            <a:ext cx="4929222" cy="37482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DSC00261.JPG"/>
          <p:cNvPicPr>
            <a:picLocks noChangeAspect="1"/>
          </p:cNvPicPr>
          <p:nvPr/>
        </p:nvPicPr>
        <p:blipFill>
          <a:blip r:embed="rId3" cstate="print"/>
          <a:srcRect l="15625" t="19791" r="4687"/>
          <a:stretch>
            <a:fillRect/>
          </a:stretch>
        </p:blipFill>
        <p:spPr>
          <a:xfrm>
            <a:off x="4929190" y="3143248"/>
            <a:ext cx="4069201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Детская литература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Содержимое 3" descr="DSC007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04088"/>
            <a:ext cx="8543956" cy="179621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Monotype Corsiva" pitchFamily="66" charset="0"/>
              </a:rPr>
              <a:t>Использование мультимедийных презентаций позволяют нам сделать физкультурные занятия эмоционально окрашенными, привлекательными, которые вызывают у ребенка живой интерес, являются прекрасным наглядным пособием и демонстрационным материалом, что способствует хорошей результативности занятия</a:t>
            </a:r>
            <a:endParaRPr lang="ru-RU" sz="2400" b="1" dirty="0"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05" t="7576" r="25152"/>
          <a:stretch/>
        </p:blipFill>
        <p:spPr>
          <a:xfrm>
            <a:off x="5432204" y="2564904"/>
            <a:ext cx="3711796" cy="3003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951" b="10673"/>
          <a:stretch/>
        </p:blipFill>
        <p:spPr>
          <a:xfrm>
            <a:off x="251520" y="2708920"/>
            <a:ext cx="3160524" cy="31675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93" r="17155"/>
          <a:stretch/>
        </p:blipFill>
        <p:spPr>
          <a:xfrm>
            <a:off x="3264421" y="3861048"/>
            <a:ext cx="2779016" cy="2891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0013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Работа с родителями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357298"/>
            <a:ext cx="6302504" cy="49428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tt-RU" sz="1600" b="1" dirty="0" smtClean="0">
                <a:latin typeface="Times New Roman" pitchFamily="18" charset="0"/>
                <a:cs typeface="Times New Roman" pitchFamily="18" charset="0"/>
              </a:rPr>
              <a:t>родительские </a:t>
            </a: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собрания на темы «Роль семьи в физическом воспитании ребенка», «Если хочешь быть здоровым – закаляйся»;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участие родителей в педсовете «Организация физкультурно-оздоровительной </a:t>
            </a:r>
            <a:r>
              <a:rPr lang="tt-RU" sz="1600" b="1" dirty="0" smtClean="0">
                <a:latin typeface="Times New Roman" pitchFamily="18" charset="0"/>
                <a:cs typeface="Times New Roman" pitchFamily="18" charset="0"/>
              </a:rPr>
              <a:t>         работы </a:t>
            </a: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с детьми в ДОУ и семье»;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использование и передача опыта семей, ведущих активный образ жизни;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посещение занятий по физической культуре и плаванию;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дни открытых дверей;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консультации «Игры в сухом бассейне», «Зимние виды спорта для дошкольников», «Закаливание ребенка в домашних условиях»;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совместные спортивные праздники и дни здоровья;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семейный клуб </a:t>
            </a:r>
            <a:r>
              <a:rPr lang="tt-RU" sz="1600" b="1" dirty="0" smtClean="0">
                <a:latin typeface="Times New Roman" pitchFamily="18" charset="0"/>
                <a:cs typeface="Times New Roman" pitchFamily="18" charset="0"/>
              </a:rPr>
              <a:t>«Островок здоровья»;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клуб родителей будущих первоклассников;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tt-RU" sz="1600" b="1" dirty="0" smtClean="0">
                <a:latin typeface="Times New Roman" pitchFamily="18" charset="0"/>
                <a:cs typeface="Times New Roman" pitchFamily="18" charset="0"/>
              </a:rPr>
              <a:t>сучастие родителей в городских соревнованиях «Камский веломарафон», «Плавание»;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 smtClean="0">
                <a:latin typeface="Times New Roman" pitchFamily="18" charset="0"/>
                <a:cs typeface="Times New Roman" pitchFamily="18" charset="0"/>
              </a:rPr>
              <a:t>стенды </a:t>
            </a: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для родителей «Будущие олимпийцы»;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фотогазеты «Спортивная семья», «Мы растем здоровыми».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85" t="9722" r="8570" b="20159"/>
          <a:stretch/>
        </p:blipFill>
        <p:spPr>
          <a:xfrm>
            <a:off x="6660232" y="1357298"/>
            <a:ext cx="2353919" cy="1224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000" r="15065"/>
          <a:stretch/>
        </p:blipFill>
        <p:spPr>
          <a:xfrm rot="5400000">
            <a:off x="6937090" y="2849151"/>
            <a:ext cx="1800200" cy="1843291"/>
          </a:xfrm>
          <a:prstGeom prst="rect">
            <a:avLst/>
          </a:prstGeom>
          <a:ln w="76200">
            <a:solidFill>
              <a:schemeClr val="bg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77" t="8038" r="23247"/>
          <a:stretch/>
        </p:blipFill>
        <p:spPr>
          <a:xfrm>
            <a:off x="6744656" y="4628383"/>
            <a:ext cx="2185070" cy="17834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329642" cy="100013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Наши дети с родителями</a:t>
            </a:r>
          </a:p>
        </p:txBody>
      </p:sp>
      <p:pic>
        <p:nvPicPr>
          <p:cNvPr id="4" name="Рисунок 3" descr="2013-05-26 14.41.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214422"/>
            <a:ext cx="1982404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DSC_0209.JPG"/>
          <p:cNvPicPr>
            <a:picLocks noChangeAspect="1"/>
          </p:cNvPicPr>
          <p:nvPr/>
        </p:nvPicPr>
        <p:blipFill>
          <a:blip r:embed="rId3" cstate="print"/>
          <a:srcRect l="32812" t="7812" r="24219"/>
          <a:stretch>
            <a:fillRect/>
          </a:stretch>
        </p:blipFill>
        <p:spPr>
          <a:xfrm>
            <a:off x="4643438" y="1214422"/>
            <a:ext cx="2143140" cy="3065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SC_03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4429132"/>
            <a:ext cx="2928926" cy="2325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20140420_170706.jpg"/>
          <p:cNvPicPr>
            <a:picLocks noChangeAspect="1"/>
          </p:cNvPicPr>
          <p:nvPr/>
        </p:nvPicPr>
        <p:blipFill>
          <a:blip r:embed="rId5" cstate="print"/>
          <a:srcRect l="18518" t="25000" r="16666" b="20833"/>
          <a:stretch>
            <a:fillRect/>
          </a:stretch>
        </p:blipFill>
        <p:spPr>
          <a:xfrm>
            <a:off x="2357422" y="1214422"/>
            <a:ext cx="2143140" cy="31840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20140706_173818.jpg"/>
          <p:cNvPicPr>
            <a:picLocks noChangeAspect="1"/>
          </p:cNvPicPr>
          <p:nvPr/>
        </p:nvPicPr>
        <p:blipFill>
          <a:blip r:embed="rId6" cstate="print"/>
          <a:srcRect t="12500" b="5208"/>
          <a:stretch>
            <a:fillRect/>
          </a:stretch>
        </p:blipFill>
        <p:spPr>
          <a:xfrm>
            <a:off x="7000892" y="1214422"/>
            <a:ext cx="1953228" cy="3071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DSC011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28926" y="4500570"/>
            <a:ext cx="2857520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P107025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44" y="4357694"/>
            <a:ext cx="2571768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latin typeface="Monotype Corsiva" pitchFamily="66" charset="0"/>
              </a:rPr>
              <a:t>Гимнастика на дому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65"/>
          <a:stretch/>
        </p:blipFill>
        <p:spPr>
          <a:xfrm rot="5400000">
            <a:off x="-66787" y="2482815"/>
            <a:ext cx="4100033" cy="3017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00" t="6883" r="12716"/>
          <a:stretch/>
        </p:blipFill>
        <p:spPr>
          <a:xfrm>
            <a:off x="5400963" y="1844824"/>
            <a:ext cx="3308375" cy="24482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67822" y="3881050"/>
            <a:ext cx="3712412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2946399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3991.JPG"/>
          <p:cNvPicPr>
            <a:picLocks noChangeAspect="1"/>
          </p:cNvPicPr>
          <p:nvPr/>
        </p:nvPicPr>
        <p:blipFill>
          <a:blip r:embed="rId2" cstate="print"/>
          <a:srcRect t="26041"/>
          <a:stretch>
            <a:fillRect/>
          </a:stretch>
        </p:blipFill>
        <p:spPr>
          <a:xfrm>
            <a:off x="5143504" y="1214422"/>
            <a:ext cx="3765076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Посещение  различных  секций </a:t>
            </a:r>
          </a:p>
        </p:txBody>
      </p:sp>
      <p:pic>
        <p:nvPicPr>
          <p:cNvPr id="5" name="Рисунок 4" descr="200420131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4357694"/>
            <a:ext cx="3357586" cy="23206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DSC_0655.JPG"/>
          <p:cNvPicPr>
            <a:picLocks noChangeAspect="1"/>
          </p:cNvPicPr>
          <p:nvPr/>
        </p:nvPicPr>
        <p:blipFill>
          <a:blip r:embed="rId4" cstate="print"/>
          <a:srcRect l="21875" r="24219"/>
          <a:stretch>
            <a:fillRect/>
          </a:stretch>
        </p:blipFill>
        <p:spPr>
          <a:xfrm>
            <a:off x="857224" y="1571612"/>
            <a:ext cx="2357454" cy="2915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Содержимое 3" descr="DSC04834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5143504" y="4071942"/>
            <a:ext cx="3786214" cy="25896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488"/>
            <a:ext cx="8229600" cy="128588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Monotype Corsiva" pitchFamily="66" charset="0"/>
              </a:rPr>
              <a:t>Спасибо за внимание!</a:t>
            </a:r>
          </a:p>
        </p:txBody>
      </p:sp>
      <p:pic>
        <p:nvPicPr>
          <p:cNvPr id="3074" name="Picture 2" descr="Анимашки на тему РУКИ, ЖЕСТЫ. Обсуждение на LiveInternet - Р…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609839"/>
            <a:ext cx="3571896" cy="35719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rgbClr val="0066FF"/>
                </a:solidFill>
                <a:latin typeface="Monotype Corsiva" pitchFamily="66" charset="0"/>
              </a:rPr>
              <a:t>Дошкольный возраст</a:t>
            </a:r>
            <a:endParaRPr lang="ru-RU" dirty="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35480"/>
            <a:ext cx="8715436" cy="470823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Дошкольный возраст – это важный период, когда развиваются двигательные качества и навыки, закаливается организм, создается фундамент физического совершенствования человеческой личности, период, когда закладываются основы здоровья будущего взрослого человека.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В основу работы мы положили принцип – здоровый ребенок – успешный ребенок.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4" name="Содержимое 3" descr="DSC002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175" t="25895" r="7278"/>
          <a:stretch>
            <a:fillRect/>
          </a:stretch>
        </p:blipFill>
        <p:spPr>
          <a:xfrm>
            <a:off x="1928794" y="2143116"/>
            <a:ext cx="5765804" cy="3500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2357422" y="5715016"/>
            <a:ext cx="478631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Утренняя гимнастика 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247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Monotype Corsiva" pitchFamily="66" charset="0"/>
              </a:rPr>
              <a:t>Ежедневное пребывание детей на воздухе в сочетании с подвижными играми и физическими упражнениями — один из важнейших  факторов укрепления   здоровья, закаливания организма, улучшения эмоционального тонуса</a:t>
            </a:r>
            <a:r>
              <a:rPr lang="ru-RU" sz="3600" b="1" dirty="0" smtClean="0">
                <a:latin typeface="Monotype Corsiva" pitchFamily="66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496"/>
            <a:ext cx="4357718" cy="32684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r="25942"/>
          <a:stretch>
            <a:fillRect/>
          </a:stretch>
        </p:blipFill>
        <p:spPr bwMode="auto">
          <a:xfrm>
            <a:off x="5072066" y="2571744"/>
            <a:ext cx="3667929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16484" t="27838" b="20882"/>
          <a:stretch>
            <a:fillRect/>
          </a:stretch>
        </p:blipFill>
        <p:spPr bwMode="auto">
          <a:xfrm>
            <a:off x="428596" y="2500306"/>
            <a:ext cx="8066323" cy="40719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0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786058"/>
            <a:ext cx="4857784" cy="36433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DSC016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2143116"/>
            <a:ext cx="3214710" cy="42862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500042"/>
            <a:ext cx="8401080" cy="242889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Monotype Corsiva" pitchFamily="66" charset="0"/>
              </a:rPr>
              <a:t/>
            </a:r>
            <a:br>
              <a:rPr lang="ru-RU" sz="3100" b="1" dirty="0" smtClean="0">
                <a:latin typeface="Monotype Corsiva" pitchFamily="66" charset="0"/>
              </a:rPr>
            </a:br>
            <a:r>
              <a:rPr lang="ru-RU" sz="3100" b="1" dirty="0" smtClean="0">
                <a:latin typeface="Monotype Corsiva" pitchFamily="66" charset="0"/>
              </a:rPr>
              <a:t/>
            </a:r>
            <a:br>
              <a:rPr lang="ru-RU" sz="3100" b="1" dirty="0" smtClean="0">
                <a:latin typeface="Monotype Corsiva" pitchFamily="66" charset="0"/>
              </a:rPr>
            </a:br>
            <a:r>
              <a:rPr lang="ru-RU" sz="3100" b="1" dirty="0" smtClean="0">
                <a:latin typeface="Monotype Corsiva" pitchFamily="66" charset="0"/>
              </a:rPr>
              <a:t/>
            </a:r>
            <a:br>
              <a:rPr lang="ru-RU" sz="3100" b="1" dirty="0" smtClean="0">
                <a:latin typeface="Monotype Corsiva" pitchFamily="66" charset="0"/>
              </a:rPr>
            </a:br>
            <a:r>
              <a:rPr lang="ru-RU" sz="3100" b="1" dirty="0" smtClean="0">
                <a:latin typeface="Monotype Corsiva" pitchFamily="66" charset="0"/>
              </a:rPr>
              <a:t/>
            </a:r>
            <a:br>
              <a:rPr lang="ru-RU" sz="3100" b="1" dirty="0" smtClean="0">
                <a:latin typeface="Monotype Corsiva" pitchFamily="66" charset="0"/>
              </a:rPr>
            </a:br>
            <a:r>
              <a:rPr lang="ru-RU" sz="3100" b="1" dirty="0" smtClean="0">
                <a:latin typeface="Monotype Corsiva" pitchFamily="66" charset="0"/>
              </a:rPr>
              <a:t/>
            </a:r>
            <a:br>
              <a:rPr lang="ru-RU" sz="3100" b="1" dirty="0" smtClean="0">
                <a:latin typeface="Monotype Corsiva" pitchFamily="66" charset="0"/>
              </a:rPr>
            </a:br>
            <a:r>
              <a:rPr lang="ru-RU" sz="3100" b="1" dirty="0" smtClean="0">
                <a:latin typeface="Monotype Corsiva" pitchFamily="66" charset="0"/>
              </a:rPr>
              <a:t/>
            </a:r>
            <a:br>
              <a:rPr lang="ru-RU" sz="3100" b="1" dirty="0" smtClean="0">
                <a:latin typeface="Monotype Corsiva" pitchFamily="66" charset="0"/>
              </a:rPr>
            </a:br>
            <a:r>
              <a:rPr lang="ru-RU" sz="3100" b="1" dirty="0" smtClean="0">
                <a:latin typeface="Monotype Corsiva" pitchFamily="66" charset="0"/>
              </a:rPr>
              <a:t/>
            </a:r>
            <a:br>
              <a:rPr lang="ru-RU" sz="3100" b="1" dirty="0" smtClean="0">
                <a:latin typeface="Monotype Corsiva" pitchFamily="66" charset="0"/>
              </a:rPr>
            </a:br>
            <a:r>
              <a:rPr lang="ru-RU" sz="3100" b="1" dirty="0" smtClean="0">
                <a:latin typeface="Monotype Corsiva" pitchFamily="66" charset="0"/>
              </a:rPr>
              <a:t>Если длительность прогулки в дошкольном учреждении не достигает рекомендованного времени, мы рекомендуем родителям продолжить прогулку с ребенком по возвращении из детского сада.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20150113_170130.jpg"/>
          <p:cNvPicPr>
            <a:picLocks noChangeAspect="1"/>
          </p:cNvPicPr>
          <p:nvPr/>
        </p:nvPicPr>
        <p:blipFill>
          <a:blip r:embed="rId4" cstate="print"/>
          <a:srcRect l="19387" r="25510"/>
          <a:stretch>
            <a:fillRect/>
          </a:stretch>
        </p:blipFill>
        <p:spPr>
          <a:xfrm>
            <a:off x="357158" y="2357430"/>
            <a:ext cx="3857652" cy="39380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DSC04765.JPG"/>
          <p:cNvPicPr>
            <a:picLocks noChangeAspect="1"/>
          </p:cNvPicPr>
          <p:nvPr/>
        </p:nvPicPr>
        <p:blipFill>
          <a:blip r:embed="rId5" cstate="print"/>
          <a:srcRect r="13636"/>
          <a:stretch>
            <a:fillRect/>
          </a:stretch>
        </p:blipFill>
        <p:spPr>
          <a:xfrm>
            <a:off x="4429124" y="1928802"/>
            <a:ext cx="4442175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571636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latin typeface="Monotype Corsiva" pitchFamily="66" charset="0"/>
              </a:rPr>
              <a:t>Физкультурное занятие - ведущая форма организованного, систематического обучения детей двигательным навыкам и умениям.</a:t>
            </a:r>
            <a:endParaRPr lang="ru-RU" dirty="0"/>
          </a:p>
        </p:txBody>
      </p:sp>
      <p:pic>
        <p:nvPicPr>
          <p:cNvPr id="4" name="Рисунок 3" descr="DSC00232.JPG"/>
          <p:cNvPicPr>
            <a:picLocks noChangeAspect="1"/>
          </p:cNvPicPr>
          <p:nvPr/>
        </p:nvPicPr>
        <p:blipFill>
          <a:blip r:embed="rId2" cstate="print"/>
          <a:srcRect t="22523"/>
          <a:stretch>
            <a:fillRect/>
          </a:stretch>
        </p:blipFill>
        <p:spPr>
          <a:xfrm>
            <a:off x="285720" y="3214686"/>
            <a:ext cx="5163440" cy="30003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Гимнастика после сна </a:t>
            </a:r>
          </a:p>
        </p:txBody>
      </p:sp>
      <p:pic>
        <p:nvPicPr>
          <p:cNvPr id="4" name="Рисунок 3" descr="DSC00751.JPG"/>
          <p:cNvPicPr>
            <a:picLocks noChangeAspect="1"/>
          </p:cNvPicPr>
          <p:nvPr/>
        </p:nvPicPr>
        <p:blipFill>
          <a:blip r:embed="rId2" cstate="print"/>
          <a:srcRect l="11864" t="42938"/>
          <a:stretch>
            <a:fillRect/>
          </a:stretch>
        </p:blipFill>
        <p:spPr>
          <a:xfrm>
            <a:off x="285720" y="2285992"/>
            <a:ext cx="3602073" cy="29289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DSC00749.JPG"/>
          <p:cNvPicPr>
            <a:picLocks noChangeAspect="1"/>
          </p:cNvPicPr>
          <p:nvPr/>
        </p:nvPicPr>
        <p:blipFill>
          <a:blip r:embed="rId3" cstate="print"/>
          <a:srcRect t="35417"/>
          <a:stretch>
            <a:fillRect/>
          </a:stretch>
        </p:blipFill>
        <p:spPr>
          <a:xfrm>
            <a:off x="4500562" y="1571612"/>
            <a:ext cx="3929090" cy="25375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DSC00738.JPG"/>
          <p:cNvPicPr>
            <a:picLocks noChangeAspect="1"/>
          </p:cNvPicPr>
          <p:nvPr/>
        </p:nvPicPr>
        <p:blipFill>
          <a:blip r:embed="rId4" cstate="print"/>
          <a:srcRect t="43750"/>
          <a:stretch>
            <a:fillRect/>
          </a:stretch>
        </p:blipFill>
        <p:spPr>
          <a:xfrm>
            <a:off x="4429124" y="4429132"/>
            <a:ext cx="4572030" cy="22145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>«Ходьба по солевой дорожке»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4" name="Содержимое 3" descr="DSC007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500174"/>
            <a:ext cx="7215238" cy="507209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9628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Monotype Corsiva" pitchFamily="66" charset="0"/>
              </a:rPr>
              <a:t>Данные виды двигательной активности применяются во время организационных моментов, во время перехода от динамичных игр к более спокойным, переключения детей к другим видам деятельности.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955" y="2492195"/>
            <a:ext cx="4608512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2125" y="2010378"/>
            <a:ext cx="3712412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2658" y="4365104"/>
            <a:ext cx="3888432" cy="21872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427</TotalTime>
  <Words>305</Words>
  <Application>Microsoft Office PowerPoint</Application>
  <PresentationFormat>Экран (4:3)</PresentationFormat>
  <Paragraphs>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Эффективные формы физкультурно– оздоровительной работы в ДОУ и семье.</vt:lpstr>
      <vt:lpstr>Дошкольный возраст</vt:lpstr>
      <vt:lpstr>В основу работы мы положили принцип – здоровый ребенок – успешный ребенок.</vt:lpstr>
      <vt:lpstr>Ежедневное пребывание детей на воздухе в сочетании с подвижными играми и физическими упражнениями — один из важнейших  факторов укрепления   здоровья, закаливания организма, улучшения эмоционального тонуса.</vt:lpstr>
      <vt:lpstr>       Если длительность прогулки в дошкольном учреждении не достигает рекомендованного времени, мы рекомендуем родителям продолжить прогулку с ребенком по возвращении из детского сада. </vt:lpstr>
      <vt:lpstr>Физкультурное занятие - ведущая форма организованного, систематического обучения детей двигательным навыкам и умениям.</vt:lpstr>
      <vt:lpstr>Гимнастика после сна </vt:lpstr>
      <vt:lpstr>«Ходьба по солевой дорожке»</vt:lpstr>
      <vt:lpstr>Данные виды двигательной активности применяются во время организационных моментов, во время перехода от динамичных игр к более спокойным, переключения детей к другим видам деятельности. </vt:lpstr>
      <vt:lpstr>Музыкально-ритмическая деятельность  так же благотворно влияет на физическое развитие детей</vt:lpstr>
      <vt:lpstr>Детская литература</vt:lpstr>
      <vt:lpstr>Использование мультимедийных презентаций позволяют нам сделать физкультурные занятия эмоционально окрашенными, привлекательными, которые вызывают у ребенка живой интерес, являются прекрасным наглядным пособием и демонстрационным материалом, что способствует хорошей результативности занятия</vt:lpstr>
      <vt:lpstr>Работа с родителями</vt:lpstr>
      <vt:lpstr>Наши дети с родителями</vt:lpstr>
      <vt:lpstr>Гимнастика на дому </vt:lpstr>
      <vt:lpstr>Посещение  различных  секций 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Эффективные формы физкультурно– оздоровительной работы в ДОУ и семье.</dc:title>
  <dc:creator>user</dc:creator>
  <cp:lastModifiedBy>1</cp:lastModifiedBy>
  <cp:revision>39</cp:revision>
  <dcterms:created xsi:type="dcterms:W3CDTF">2015-01-28T17:38:44Z</dcterms:created>
  <dcterms:modified xsi:type="dcterms:W3CDTF">2018-01-18T03:01:01Z</dcterms:modified>
</cp:coreProperties>
</file>